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</p:sldMasterIdLst>
  <p:notesMasterIdLst>
    <p:notesMasterId r:id="rId16"/>
  </p:notesMasterIdLst>
  <p:sldIdLst>
    <p:sldId id="263" r:id="rId3"/>
    <p:sldId id="367" r:id="rId4"/>
    <p:sldId id="377" r:id="rId5"/>
    <p:sldId id="376" r:id="rId6"/>
    <p:sldId id="380" r:id="rId7"/>
    <p:sldId id="375" r:id="rId8"/>
    <p:sldId id="370" r:id="rId9"/>
    <p:sldId id="371" r:id="rId10"/>
    <p:sldId id="372" r:id="rId11"/>
    <p:sldId id="373" r:id="rId12"/>
    <p:sldId id="374" r:id="rId13"/>
    <p:sldId id="378" r:id="rId14"/>
    <p:sldId id="37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6T17:04:36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1992,'0'3'2698,"-1"5"2857,-3-8-7869,-10-2-1819,1 1 1895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6T17:04:3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0 164,'-7'8'3153,"1"-1"492,11-5-1115,-4-2-2546,9 3-861,-9-3 712,-1 1 1,1-1 0,-1 0-1,1 1 1,-1-1-1,1 0 1,-1 0-1,1 1 1,0-1-1,-1 0 1,1 0-1,-1 0 1,1 0-1,-1 0 1,1 0-1,0 0 1,-1 0-1,1 0 1,-1 0-1,1 0 1,-1 0-1,1 0 1,0 0-1,-1 0 1,1-1 0,-1 1-1,1 0 1,-1 0-1,1-1 1,-1 1-1,1-1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05-16T17:04:49.9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4406 2150 196 0,'-159'-171'547'82,"-5"6"-166"-82,3-1-247 1,-9 8-214-1,-1 6-189 0,-3 8-149 0,-4 8-65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DF1245-A9F6-40D2-99BB-AB2AEFAF8799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E9B71-5ABF-47EF-A1A0-97FE0318B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81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ce3f8c6dd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3ce3f8c6dd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2837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6FA8DC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descr="aemelia_icons.png"/>
          <p:cNvPicPr preferRelativeResize="0"/>
          <p:nvPr/>
        </p:nvPicPr>
        <p:blipFill rotWithShape="1">
          <a:blip r:embed="rId2">
            <a:alphaModFix amt="40000"/>
          </a:blip>
          <a:srcRect t="30859" b="30859"/>
          <a:stretch/>
        </p:blipFill>
        <p:spPr>
          <a:xfrm>
            <a:off x="0" y="-3"/>
            <a:ext cx="12192000" cy="262516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3715367" y="2625167"/>
            <a:ext cx="7812800" cy="36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6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6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6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6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6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6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6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6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6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3166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0638C-2F04-45F4-8D3B-E0FD381BA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A925A-05CC-4E7E-8988-686B92275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F8F24-FF98-4923-A752-1331FC7AE245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94B16B-616D-446F-A084-096931AE5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459FE3-8D4B-42A8-B9F5-D0BE09EB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0FB0F-6822-4C73-9EF9-7CC8D14C59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847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EE79A-B851-4F32-AC5C-41E10A3B5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F8F24-FF98-4923-A752-1331FC7AE245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BFE934-127F-4E88-B9AA-F9A8C6276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26056-AF60-4D75-9F89-92420B169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0FB0F-6822-4C73-9EF9-7CC8D14C59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471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75816-64D2-4D6E-AEDE-8CD4DA339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14587-21FE-4FE3-A4C3-FE251CE9C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CA2F3-93D9-4876-BEE3-DDF0EA39E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37190-8764-43E4-9F0A-45B002A64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F8F24-FF98-4923-A752-1331FC7AE245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1164F-47D7-4F10-8919-47367F60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CA197-6B04-4A8F-9B52-335B5736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0FB0F-6822-4C73-9EF9-7CC8D14C59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254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7EF4-330B-4426-8F76-6CE62A26F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37F687-3E44-4359-8068-75EFAE972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EE126-1700-48F5-84AC-9EDCCF8E7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F74D9-43E5-4D34-82FC-D29A6A725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F8F24-FF98-4923-A752-1331FC7AE245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F832C-13ED-4BEA-ACA3-DF9B6079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F0079-E791-492C-8373-9AA65C51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0FB0F-6822-4C73-9EF9-7CC8D14C59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320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18B6-BB4F-4FE8-BEF0-107FBE4A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024895-0099-4E9A-9A49-46E89A083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FE1C7-1969-4A68-8166-42049E69F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F8F24-FF98-4923-A752-1331FC7AE245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BDAF9-51E9-4B7E-A288-73694476E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F2462-5D5E-4AA8-97CF-F9393AAAA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0FB0F-6822-4C73-9EF9-7CC8D14C59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472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AB80C7-E9E0-49B2-A977-9F13B38D32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9646D-A9BC-4C3B-A787-F353CAD36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8FFB8-5ECC-44F4-BD98-8929B83B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F8F24-FF98-4923-A752-1331FC7AE245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2FE61-D720-4D19-9CB7-AA262BB8C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ACC4D-B3B0-4E1A-8B75-7DAD3410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0FB0F-6822-4C73-9EF9-7CC8D14C59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70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solidFill>
          <a:srgbClr val="6FA8DC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 descr="aemelia_icons.png"/>
          <p:cNvPicPr preferRelativeResize="0"/>
          <p:nvPr/>
        </p:nvPicPr>
        <p:blipFill rotWithShape="1">
          <a:blip r:embed="rId2">
            <a:alphaModFix amt="20000"/>
          </a:blip>
          <a:srcRect l="38540" r="38544"/>
          <a:stretch/>
        </p:blipFill>
        <p:spPr>
          <a:xfrm>
            <a:off x="0" y="0"/>
            <a:ext cx="2793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/>
          <p:nvPr/>
        </p:nvSpPr>
        <p:spPr>
          <a:xfrm flipH="1">
            <a:off x="2793600" y="0"/>
            <a:ext cx="9398400" cy="685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271833" y="2169000"/>
            <a:ext cx="22832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2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2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2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2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2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2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2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2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2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3392300" y="396489"/>
            <a:ext cx="3975200" cy="62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0798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▸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219170" marR="0" lvl="1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▹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828754" marR="0" lvl="2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■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438339" marR="0" lvl="3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●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047924" marR="0" lvl="4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Roboto"/>
              <a:buChar char="○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657509" marR="0" lvl="5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Roboto"/>
              <a:buChar char="■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267093" marR="0" lvl="6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Roboto"/>
              <a:buChar char="●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876678" marR="0" lvl="7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Roboto"/>
              <a:buChar char="○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486263" marR="0" lvl="8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Roboto"/>
              <a:buChar char="■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2"/>
          </p:nvPr>
        </p:nvSpPr>
        <p:spPr>
          <a:xfrm>
            <a:off x="7607035" y="396489"/>
            <a:ext cx="3975200" cy="62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0798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▸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219170" marR="0" lvl="1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▹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828754" marR="0" lvl="2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■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438339" marR="0" lvl="3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●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047924" marR="0" lvl="4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Roboto"/>
              <a:buChar char="○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657509" marR="0" lvl="5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Roboto"/>
              <a:buChar char="■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267093" marR="0" lvl="6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Roboto"/>
              <a:buChar char="●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876678" marR="0" lvl="7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Roboto"/>
              <a:buChar char="○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486263" marR="0" lvl="8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Roboto"/>
              <a:buChar char="■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145433" y="194699"/>
            <a:ext cx="2409600" cy="1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9396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145433" y="194699"/>
            <a:ext cx="2409600" cy="1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30902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6FA8DC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descr="aemelia_icons.png"/>
          <p:cNvPicPr preferRelativeResize="0"/>
          <p:nvPr/>
        </p:nvPicPr>
        <p:blipFill rotWithShape="1">
          <a:blip r:embed="rId2">
            <a:alphaModFix amt="40000"/>
          </a:blip>
          <a:srcRect t="30859" b="30859"/>
          <a:stretch/>
        </p:blipFill>
        <p:spPr>
          <a:xfrm>
            <a:off x="0" y="-3"/>
            <a:ext cx="12192000" cy="262516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3715367" y="2625167"/>
            <a:ext cx="7812800" cy="36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6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6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6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6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6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6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6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6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6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260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solidFill>
          <a:srgbClr val="6FA8DC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 descr="aemelia_icons.png"/>
          <p:cNvPicPr preferRelativeResize="0"/>
          <p:nvPr/>
        </p:nvPicPr>
        <p:blipFill rotWithShape="1">
          <a:blip r:embed="rId2">
            <a:alphaModFix amt="20000"/>
          </a:blip>
          <a:srcRect l="38540" r="38544"/>
          <a:stretch/>
        </p:blipFill>
        <p:spPr>
          <a:xfrm>
            <a:off x="0" y="0"/>
            <a:ext cx="2793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/>
          <p:nvPr/>
        </p:nvSpPr>
        <p:spPr>
          <a:xfrm flipH="1">
            <a:off x="2793600" y="0"/>
            <a:ext cx="9398400" cy="685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271833" y="2169000"/>
            <a:ext cx="22832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2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2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2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2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2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2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2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2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2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3392300" y="396489"/>
            <a:ext cx="3975200" cy="62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0798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▸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219170" marR="0" lvl="1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▹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828754" marR="0" lvl="2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■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438339" marR="0" lvl="3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●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047924" marR="0" lvl="4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Roboto"/>
              <a:buChar char="○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657509" marR="0" lvl="5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Roboto"/>
              <a:buChar char="■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267093" marR="0" lvl="6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Roboto"/>
              <a:buChar char="●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876678" marR="0" lvl="7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Roboto"/>
              <a:buChar char="○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486263" marR="0" lvl="8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Roboto"/>
              <a:buChar char="■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2"/>
          </p:nvPr>
        </p:nvSpPr>
        <p:spPr>
          <a:xfrm>
            <a:off x="7607035" y="396489"/>
            <a:ext cx="3975200" cy="62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0798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▸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219170" marR="0" lvl="1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▹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828754" marR="0" lvl="2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■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438339" marR="0" lvl="3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●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047924" marR="0" lvl="4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Roboto"/>
              <a:buChar char="○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657509" marR="0" lvl="5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Roboto"/>
              <a:buChar char="■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267093" marR="0" lvl="6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Roboto"/>
              <a:buChar char="●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876678" marR="0" lvl="7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Roboto"/>
              <a:buChar char="○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486263" marR="0" lvl="8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Roboto"/>
              <a:buChar char="■"/>
              <a:defRPr sz="32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145433" y="194699"/>
            <a:ext cx="2409600" cy="1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9102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7" descr="aemelia_icons.png"/>
          <p:cNvPicPr preferRelativeResize="0"/>
          <p:nvPr/>
        </p:nvPicPr>
        <p:blipFill rotWithShape="1">
          <a:blip r:embed="rId2">
            <a:alphaModFix amt="20000"/>
          </a:blip>
          <a:srcRect t="30859" b="30859"/>
          <a:stretch/>
        </p:blipFill>
        <p:spPr>
          <a:xfrm>
            <a:off x="0" y="-3"/>
            <a:ext cx="12192000" cy="262516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ctrTitle"/>
          </p:nvPr>
        </p:nvSpPr>
        <p:spPr>
          <a:xfrm>
            <a:off x="3960233" y="4143133"/>
            <a:ext cx="77236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Font typeface="Montserrat"/>
              <a:buNone/>
              <a:defRPr sz="64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Font typeface="Montserrat"/>
              <a:buNone/>
              <a:defRPr sz="64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Font typeface="Montserrat"/>
              <a:buNone/>
              <a:defRPr sz="64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Font typeface="Montserrat"/>
              <a:buNone/>
              <a:defRPr sz="64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Font typeface="Montserrat"/>
              <a:buNone/>
              <a:defRPr sz="64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Font typeface="Montserrat"/>
              <a:buNone/>
              <a:defRPr sz="64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Font typeface="Montserrat"/>
              <a:buNone/>
              <a:defRPr sz="64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Font typeface="Montserrat"/>
              <a:buNone/>
              <a:defRPr sz="64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Font typeface="Montserrat"/>
              <a:buNone/>
              <a:defRPr sz="64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3960233" y="5209136"/>
            <a:ext cx="77236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None/>
              <a:defRPr sz="3200" b="0" i="0" u="none" strike="noStrike" cap="none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None/>
              <a:defRPr sz="3200" b="0" i="0" u="none" strike="noStrike" cap="none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None/>
              <a:defRPr sz="3200" b="0" i="0" u="none" strike="noStrike" cap="none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None/>
              <a:defRPr sz="3200" b="0" i="0" u="none" strike="noStrike" cap="none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None/>
              <a:defRPr sz="3200" b="0" i="0" u="none" strike="noStrike" cap="none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None/>
              <a:defRPr sz="3200" b="0" i="0" u="none" strike="noStrike" cap="none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None/>
              <a:defRPr sz="3200" b="0" i="0" u="none" strike="noStrike" cap="none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None/>
              <a:defRPr sz="3200" b="0" i="0" u="none" strike="noStrike" cap="none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None/>
              <a:defRPr sz="3200" b="0" i="0" u="none" strike="noStrike" cap="none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145433" y="194699"/>
            <a:ext cx="2409600" cy="1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8867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 color">
    <p:bg>
      <p:bgPr>
        <a:solidFill>
          <a:srgbClr val="6FA8DC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145433" y="194699"/>
            <a:ext cx="2409600" cy="1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8809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697C-17CC-4799-A5F8-826F571AE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D65867-CB54-4B9B-85D9-FE708E9392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A0FE3-622A-409D-897B-DD532A69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F8F24-FF98-4923-A752-1331FC7AE245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01769-2715-4F8A-87E0-1A74CBF1A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11B42-BCD6-4342-9653-F8798798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0FB0F-6822-4C73-9EF9-7CC8D14C59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74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7694-423E-45C9-BDD8-DC2C2EC8B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B3632-6298-4E88-8739-DC3ED8F31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063AD-B8B8-418F-B478-32A97EC6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F8F24-FF98-4923-A752-1331FC7AE245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33593-148F-4AD4-A612-3C2659E41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23716-75E4-477C-98CD-85C36912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0FB0F-6822-4C73-9EF9-7CC8D14C59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53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8A3C7-B791-4B8C-9690-CDCC26BE4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2B347-03CC-4AF9-80E3-9436CDD6C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A02C-8DA3-45C0-A8A1-5B54B2FFB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F8F24-FF98-4923-A752-1331FC7AE245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F6A5-C1AC-4EB8-903E-BCE78C1DA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03A34-925A-42A7-B825-0DF0661F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0FB0F-6822-4C73-9EF9-7CC8D14C59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823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920DE-9071-44F2-B9DA-5B6E7095D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DF8CB-7226-48BA-AB90-2516FB9F2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989AD-7271-4DCB-AE77-A53CB1652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8439E-9BC7-4ABF-80E5-06515739B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F8F24-FF98-4923-A752-1331FC7AE245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2965F-F25D-49C9-88F8-3126DA94A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EF172-1069-4DEE-86B3-D98EF0752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0FB0F-6822-4C73-9EF9-7CC8D14C59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20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9178-A12F-4955-B0AC-C39308C1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FA178-4A63-4A3F-B770-B12151CF9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92C73-5EA5-4E75-9836-77632BDC5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FE404C-B47D-45B7-83AB-35965242FF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1739F-0656-46CC-AE49-FA908E2AC2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833DCC-8580-48A0-8513-DAE40D6AF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F8F24-FF98-4923-A752-1331FC7AE245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1809FF-8A7F-4096-9DAC-C79770443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DF44BA-8DC8-4768-A7D9-49FF0A9BC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0FB0F-6822-4C73-9EF9-7CC8D14C59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236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3832833" y="646133"/>
            <a:ext cx="7416000" cy="56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A8DC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145433" y="194699"/>
            <a:ext cx="2409600" cy="1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12800" b="1" i="0" u="none" strike="noStrike" cap="non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271833" y="2169000"/>
            <a:ext cx="22832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77809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9B7FE2-A848-496D-89A5-65AA70AD5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1FE55-96FD-4C7E-B8E9-EF0266A92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E059F-F9CC-4AF0-950F-9169D133B2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F8F24-FF98-4923-A752-1331FC7AE245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12E10-9725-4DB5-AD77-83F6F579B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1B5CD-D03F-4852-A2B6-AB37E7110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0FB0F-6822-4C73-9EF9-7CC8D14C59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76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5.png"/><Relationship Id="rId10" Type="http://schemas.openxmlformats.org/officeDocument/2006/relationships/customXml" Target="../ink/ink3.xml"/><Relationship Id="rId4" Type="http://schemas.openxmlformats.org/officeDocument/2006/relationships/customXml" Target="../ink/ink1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>
            <a:spLocks noGrp="1"/>
          </p:cNvSpPr>
          <p:nvPr>
            <p:ph type="ctrTitle"/>
          </p:nvPr>
        </p:nvSpPr>
        <p:spPr>
          <a:xfrm>
            <a:off x="618900" y="2939133"/>
            <a:ext cx="11166800" cy="1661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4800" dirty="0">
                <a:latin typeface="Arial"/>
                <a:ea typeface="Arial"/>
                <a:cs typeface="Arial"/>
                <a:sym typeface="Arial"/>
              </a:rPr>
              <a:t>4NF – Multivalued Dependency</a:t>
            </a:r>
            <a:endParaRPr sz="48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2601557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F7E6D-2C9E-40E2-A041-FB6760D53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A4F70-47AE-4088-9D51-A002C1380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FCAC48-8A09-4F93-8BB4-B46DF49C8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63" y="444484"/>
            <a:ext cx="92678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38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AE1D-8900-4A6E-A6F6-97858FB6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AEFC5-AA1C-445C-8CED-AC28E54E8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E481E-B6E6-4C52-8BE4-9E34EAB14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0" t="21522" r="52631" b="31562"/>
          <a:stretch/>
        </p:blipFill>
        <p:spPr>
          <a:xfrm>
            <a:off x="838200" y="497148"/>
            <a:ext cx="6854400" cy="449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43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72DCC-404E-44B3-8C63-C8152057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D9A72-649F-4754-B094-C391907F9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8C4AEA-BA95-4974-A884-1262D59E7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025" y="5336757"/>
            <a:ext cx="2771775" cy="676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2C573F-A2FD-49ED-A21E-62ECC046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378" y="3112670"/>
            <a:ext cx="7686675" cy="2076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305E12-4DE0-46FD-80FB-9853F5986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891" y="5271919"/>
            <a:ext cx="27146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36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2B16-54F4-426D-AF68-274CE623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among Normal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FAF93-9A21-4CF1-89EA-144065ABB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BC619-6AA5-4273-9324-BE2752E6A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8812"/>
            <a:ext cx="4019550" cy="3000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C573F-C79E-4F6C-929B-A63F2D219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188" y="1869740"/>
            <a:ext cx="5619750" cy="2419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301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BEFCF-BED1-4024-9954-08C4B141E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Fourth Normal Form – 4NF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108239-D9A1-4244-844E-D0780C7FE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79105" cy="1029870"/>
          </a:xfrm>
        </p:spPr>
        <p:txBody>
          <a:bodyPr/>
          <a:lstStyle/>
          <a:p>
            <a:r>
              <a:rPr lang="en-US" dirty="0"/>
              <a:t>Relation should be in Boyce-Codd Normal Form</a:t>
            </a:r>
          </a:p>
          <a:p>
            <a:r>
              <a:rPr lang="en-US" dirty="0"/>
              <a:t>It should have no multivalued dependency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D3A24-68DD-433D-A29E-5280305F8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378" y="3112670"/>
            <a:ext cx="7686675" cy="207645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F5B88C1-B845-4D13-B498-8EF7640E37D9}"/>
              </a:ext>
            </a:extLst>
          </p:cNvPr>
          <p:cNvSpPr txBox="1">
            <a:spLocks/>
          </p:cNvSpPr>
          <p:nvPr/>
        </p:nvSpPr>
        <p:spPr>
          <a:xfrm>
            <a:off x="4477752" y="5189120"/>
            <a:ext cx="7279105" cy="1029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BCNF?</a:t>
            </a:r>
          </a:p>
          <a:p>
            <a:r>
              <a:rPr lang="en-US" dirty="0"/>
              <a:t>4NF?</a:t>
            </a:r>
          </a:p>
        </p:txBody>
      </p:sp>
    </p:spTree>
    <p:extLst>
      <p:ext uri="{BB962C8B-B14F-4D97-AF65-F5344CB8AC3E}">
        <p14:creationId xmlns:p14="http://schemas.microsoft.com/office/powerpoint/2010/main" val="2892345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BEFCF-BED1-4024-9954-08C4B141E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4NF – Multivalued Dependency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FCA027-4C24-4C61-B8BE-7933E056C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80" t="15444" r="1697" b="13501"/>
          <a:stretch/>
        </p:blipFill>
        <p:spPr>
          <a:xfrm>
            <a:off x="465206" y="1690688"/>
            <a:ext cx="10560120" cy="4460519"/>
          </a:xfrm>
          <a:prstGeom prst="snip2DiagRect">
            <a:avLst>
              <a:gd name="adj1" fmla="val 0"/>
              <a:gd name="adj2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644290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1978D-A6B7-4C3A-985E-2BC77947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E29416-8504-48B5-8137-2A2C875FA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01" t="21747" r="48083" b="31650"/>
          <a:stretch/>
        </p:blipFill>
        <p:spPr>
          <a:xfrm>
            <a:off x="413388" y="2506662"/>
            <a:ext cx="7239894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A8F76-129F-4124-A846-D93E84A0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335" y="128838"/>
            <a:ext cx="7686675" cy="2076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7CAB97-93B8-47A4-99DB-1237A8B38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929" y="2217320"/>
            <a:ext cx="27146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4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1978D-A6B7-4C3A-985E-2BC77947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A8F76-129F-4124-A846-D93E84A0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335" y="128838"/>
            <a:ext cx="7686675" cy="2076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7CAB97-93B8-47A4-99DB-1237A8B38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929" y="2217320"/>
            <a:ext cx="2714625" cy="5334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F70EF16-D6E3-44B1-8CCF-F989C604EB07}"/>
              </a:ext>
            </a:extLst>
          </p:cNvPr>
          <p:cNvGrpSpPr/>
          <p:nvPr/>
        </p:nvGrpSpPr>
        <p:grpSpPr>
          <a:xfrm>
            <a:off x="5118033" y="2642788"/>
            <a:ext cx="29160" cy="30960"/>
            <a:chOff x="5118033" y="2642788"/>
            <a:chExt cx="29160" cy="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32328F3-751E-4455-8A7A-91FBB1A61572}"/>
                    </a:ext>
                  </a:extLst>
                </p14:cNvPr>
                <p14:cNvContentPartPr/>
                <p14:nvPr/>
              </p14:nvContentPartPr>
              <p14:xfrm>
                <a:off x="5135313" y="2669068"/>
                <a:ext cx="11880" cy="4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32328F3-751E-4455-8A7A-91FBB1A615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26673" y="2660428"/>
                  <a:ext cx="295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4E9601-B077-4910-93C3-60150896CFA8}"/>
                    </a:ext>
                  </a:extLst>
                </p14:cNvPr>
                <p14:cNvContentPartPr/>
                <p14:nvPr/>
              </p14:nvContentPartPr>
              <p14:xfrm>
                <a:off x="5118033" y="2642788"/>
                <a:ext cx="12600" cy="8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4E9601-B077-4910-93C3-60150896CFA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09033" y="2633788"/>
                  <a:ext cx="30240" cy="26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E762E32-2ADC-4B12-A808-65B517233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E5BE030-639C-40E0-87F0-97322FC1EF5D}"/>
                  </a:ext>
                </a:extLst>
              </p14:cNvPr>
              <p14:cNvContentPartPr/>
              <p14:nvPr/>
            </p14:nvContentPartPr>
            <p14:xfrm>
              <a:off x="1162440" y="380880"/>
              <a:ext cx="424080" cy="393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E5BE030-639C-40E0-87F0-97322FC1EF5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3080" y="371520"/>
                <a:ext cx="442800" cy="41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5620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89DCA-A652-4814-8135-85DCCCCE4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4E3A41-5730-4100-87EF-0C1F56760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73" t="22265" r="53252" b="28156"/>
          <a:stretch/>
        </p:blipFill>
        <p:spPr>
          <a:xfrm>
            <a:off x="740485" y="1790114"/>
            <a:ext cx="61123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83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4833-FE10-4A0C-A2CB-C38A76BC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BCE5B3-C0E3-44B7-8BDE-7184A764B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120" t="21496" r="48534" b="53204"/>
          <a:stretch/>
        </p:blipFill>
        <p:spPr>
          <a:xfrm>
            <a:off x="4315327" y="587383"/>
            <a:ext cx="6743901" cy="220660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4EA1C7-4625-43C7-BCFF-8D33CBFE5A87}"/>
              </a:ext>
            </a:extLst>
          </p:cNvPr>
          <p:cNvSpPr txBox="1">
            <a:spLocks/>
          </p:cNvSpPr>
          <p:nvPr/>
        </p:nvSpPr>
        <p:spPr>
          <a:xfrm>
            <a:off x="4440906" y="2762259"/>
            <a:ext cx="7279105" cy="1874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Transitive Rule: </a:t>
            </a:r>
          </a:p>
          <a:p>
            <a:pPr lvl="1"/>
            <a:r>
              <a:rPr lang="en-US" dirty="0"/>
              <a:t>A-&gt;&gt;B and B-&gt;&gt;C then A-&gt;&gt; C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Splitting/Combining Rule:</a:t>
            </a:r>
          </a:p>
          <a:p>
            <a:pPr lvl="1"/>
            <a:r>
              <a:rPr lang="en-US" dirty="0"/>
              <a:t>Does not follow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AAC9B5-5226-47F8-B0E4-3C212415F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40417"/>
            <a:ext cx="7686675" cy="2076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786779-F71F-4627-99E3-FF2B9EEDF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386" y="4540417"/>
            <a:ext cx="2714625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03D6EE-1FAF-4509-BE10-EBEA88CB7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5386" y="5112585"/>
            <a:ext cx="2228850" cy="514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1AA943-CD0D-4742-AC6B-709D45838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6831" y="3429000"/>
            <a:ext cx="6781800" cy="1057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457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E535-89AB-42FB-92C4-9CFA9B62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3CCC5C-D6C4-425C-9C96-E84881EF8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77" t="22418" r="48686" b="32036"/>
          <a:stretch/>
        </p:blipFill>
        <p:spPr>
          <a:xfrm>
            <a:off x="4608095" y="1690688"/>
            <a:ext cx="7759692" cy="454536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D7A001-96CC-438B-94CB-E6A8EDB022CF}"/>
              </a:ext>
            </a:extLst>
          </p:cNvPr>
          <p:cNvSpPr txBox="1">
            <a:spLocks/>
          </p:cNvSpPr>
          <p:nvPr/>
        </p:nvSpPr>
        <p:spPr>
          <a:xfrm>
            <a:off x="318085" y="1690688"/>
            <a:ext cx="7279105" cy="1874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Complementation Rule: </a:t>
            </a:r>
          </a:p>
          <a:p>
            <a:pPr lvl="1"/>
            <a:r>
              <a:rPr lang="en-US" dirty="0"/>
              <a:t>If A-&gt;&gt;B then A-&gt;&gt;rest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93AC1-9BDE-4BCF-9B38-A9EDEA619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85" y="3729037"/>
            <a:ext cx="5505450" cy="1438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4872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16200-ABCC-4671-A29B-EEE45D3A0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B884A4-B8C7-4C27-AD4D-DC414DB52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7F833-7C94-4FC1-AA1B-02310A3B3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22137" r="47355" b="48539"/>
          <a:stretch/>
        </p:blipFill>
        <p:spPr>
          <a:xfrm>
            <a:off x="838200" y="365126"/>
            <a:ext cx="7534925" cy="271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631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2.2"/>
</p:tagLst>
</file>

<file path=ppt/theme/theme1.xml><?xml version="1.0" encoding="utf-8"?>
<a:theme xmlns:a="http://schemas.openxmlformats.org/drawingml/2006/main" name="Aemelia template">
  <a:themeElements>
    <a:clrScheme name="Lect1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ED7D31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73</Words>
  <Application>Microsoft Office PowerPoint</Application>
  <PresentationFormat>Widescreen</PresentationFormat>
  <Paragraphs>20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Montserrat</vt:lpstr>
      <vt:lpstr>Roboto</vt:lpstr>
      <vt:lpstr>Aemelia template</vt:lpstr>
      <vt:lpstr>Office Theme</vt:lpstr>
      <vt:lpstr>4NF – Multivalued Dependency</vt:lpstr>
      <vt:lpstr>Fourth Normal Form – 4NF</vt:lpstr>
      <vt:lpstr>4NF – Multivalued Dependency</vt:lpstr>
      <vt:lpstr>Example</vt:lpstr>
      <vt:lpstr>Example</vt:lpstr>
      <vt:lpstr>Example</vt:lpstr>
      <vt:lpstr>Properties</vt:lpstr>
      <vt:lpstr>Properties</vt:lpstr>
      <vt:lpstr>PowerPoint Presentation</vt:lpstr>
      <vt:lpstr>PowerPoint Presentation</vt:lpstr>
      <vt:lpstr>PowerPoint Presentation</vt:lpstr>
      <vt:lpstr>Example</vt:lpstr>
      <vt:lpstr>Relation among Normal Forms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Functional Dependencies</dc:title>
  <dc:creator>Sahar Waqar</dc:creator>
  <cp:lastModifiedBy>Samyan Wahla</cp:lastModifiedBy>
  <cp:revision>9</cp:revision>
  <dcterms:created xsi:type="dcterms:W3CDTF">2021-04-25T09:28:29Z</dcterms:created>
  <dcterms:modified xsi:type="dcterms:W3CDTF">2023-02-27T05:32:40Z</dcterms:modified>
</cp:coreProperties>
</file>